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26"/>
  </p:notesMasterIdLst>
  <p:sldIdLst>
    <p:sldId id="256" r:id="rId2"/>
    <p:sldId id="376" r:id="rId3"/>
    <p:sldId id="396" r:id="rId4"/>
    <p:sldId id="377" r:id="rId5"/>
    <p:sldId id="386" r:id="rId6"/>
    <p:sldId id="387" r:id="rId7"/>
    <p:sldId id="388" r:id="rId8"/>
    <p:sldId id="389" r:id="rId9"/>
    <p:sldId id="392" r:id="rId10"/>
    <p:sldId id="390" r:id="rId11"/>
    <p:sldId id="391" r:id="rId12"/>
    <p:sldId id="400" r:id="rId13"/>
    <p:sldId id="393" r:id="rId14"/>
    <p:sldId id="394" r:id="rId15"/>
    <p:sldId id="395" r:id="rId16"/>
    <p:sldId id="397" r:id="rId17"/>
    <p:sldId id="399" r:id="rId18"/>
    <p:sldId id="401" r:id="rId19"/>
    <p:sldId id="403" r:id="rId20"/>
    <p:sldId id="411" r:id="rId21"/>
    <p:sldId id="398" r:id="rId22"/>
    <p:sldId id="412" r:id="rId23"/>
    <p:sldId id="404" r:id="rId24"/>
    <p:sldId id="413" r:id="rId25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765" autoAdjust="0"/>
    <p:restoredTop sz="94660"/>
  </p:normalViewPr>
  <p:slideViewPr>
    <p:cSldViewPr>
      <p:cViewPr>
        <p:scale>
          <a:sx n="66" d="100"/>
          <a:sy n="66" d="100"/>
        </p:scale>
        <p:origin x="-166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64B5C-157A-48F1-8922-2B0272FB2C0E}" type="datetimeFigureOut">
              <a:rPr lang="pt-BR" smtClean="0"/>
              <a:pPr/>
              <a:t>31/08/2014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A8C4E-D384-4062-AA80-006E255246E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5C62D7-EED4-4249-913F-4F5005B97E70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89DE-D3B9-4EAA-9543-980916E0DB83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1DCE-9D72-4305-AA8D-C350F49DE1A5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5C95-9370-4D80-8D46-F66C4C542581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AAAC-024C-4865-AF4A-F8F6C67BE215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E97B-C90D-4732-B5F8-1D09C119C25E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8C86-447F-4F54-BB20-BBEC9A52B422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EFDA-4C6D-4D40-9312-F93CEDA0B0B3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141-06D7-4E7D-9C0A-82DC16D1560A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4264-F0DF-4BE3-A422-ABD3226F94D9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3FC5-46AA-4D0B-8BE5-58C5377266B3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ED88B9-2E5D-4E26-B0DA-BFF878E83FD9}" type="datetime1">
              <a:rPr lang="pt-BR" smtClean="0"/>
              <a:pPr/>
              <a:t>31/08/2014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F5341-A417-412C-906E-717B8FE6C4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040" y="692696"/>
            <a:ext cx="7754713" cy="2422877"/>
          </a:xfrm>
        </p:spPr>
        <p:txBody>
          <a:bodyPr anchor="ctr"/>
          <a:lstStyle/>
          <a:p>
            <a:r>
              <a:rPr lang="pt-B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PALAVRA DE DEUS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83568" y="4149080"/>
            <a:ext cx="7734747" cy="1500187"/>
          </a:xfrm>
        </p:spPr>
        <p:txBody>
          <a:bodyPr anchor="ctr"/>
          <a:lstStyle/>
          <a:p>
            <a:r>
              <a:rPr lang="pt-BR" dirty="0" smtClean="0"/>
              <a:t>CAPÍTULO OITAVO</a:t>
            </a:r>
          </a:p>
          <a:p>
            <a:r>
              <a:rPr lang="pt-BR" dirty="0" smtClean="0"/>
              <a:t>IONE BUYST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90316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10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428860" y="1142984"/>
            <a:ext cx="5357850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Bíblia e vida dialogam entre si...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857620" y="1928802"/>
            <a:ext cx="185738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err="1" smtClean="0"/>
              <a:t>At</a:t>
            </a:r>
            <a:r>
              <a:rPr lang="pt-BR" sz="2800" dirty="0" smtClean="0"/>
              <a:t> 4, 23-31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214414" y="2714620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- A comunidade ouve atentamente os fatos narrados por Pedro e João;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142976" y="4071942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- Encontram, no salmo 2, uma resposta para essa situação...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428728" y="5500702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- Na Palavra de Deus, encontram força para continuar o anúncio do Evangelho!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11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571736" y="1571612"/>
            <a:ext cx="471490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Quem interpreta a Palavra?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285852" y="2571744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Toda a comunidade, auxiliada pelos ministros da Palavra, </a:t>
            </a:r>
            <a:r>
              <a:rPr lang="pt-BR" sz="2800" dirty="0" err="1" smtClean="0"/>
              <a:t>biblistas</a:t>
            </a:r>
            <a:r>
              <a:rPr lang="pt-BR" sz="2800" dirty="0" smtClean="0"/>
              <a:t> e pelo Magistério;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285852" y="4071942"/>
            <a:ext cx="757242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Homilia – uma “conversa familiar”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42910" y="4857760"/>
            <a:ext cx="8286776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 proclamação e interpretação da Palavra de Deus não é um momento de meditação ou catequese, mas, sobretudo, o diálogo de Deus com seu povo (</a:t>
            </a:r>
            <a:r>
              <a:rPr lang="pt-BR" sz="2800" dirty="0" err="1" smtClean="0"/>
              <a:t>EG</a:t>
            </a:r>
            <a:r>
              <a:rPr lang="pt-BR" sz="2800" dirty="0" smtClean="0"/>
              <a:t> 137)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12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571604" y="2428868"/>
            <a:ext cx="7215238" cy="397031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i="1" dirty="0" smtClean="0"/>
              <a:t>“Quando leio o Evangelho e vejo nele os testemunhos da lei, os testemunhos dos profetas, considero somente o Cristo; leio Moisés, leio os profetas, compreendendo que falam do Cristo [...] Não rebaixo a lei e os profetas; ao contrário, eu os louvo porque estão proclamando o Cristo. Leio a lei e os profetas sem me deter na lei e nos profetas; mas para, por meio da lei e dos profetas, chegar a Cristo”</a:t>
            </a:r>
            <a:r>
              <a:rPr lang="pt-BR" sz="2800" dirty="0" smtClean="0"/>
              <a:t> (São Jerônimo).</a:t>
            </a:r>
            <a:endParaRPr lang="pt-BR" sz="2800" dirty="0"/>
          </a:p>
        </p:txBody>
      </p:sp>
      <p:sp>
        <p:nvSpPr>
          <p:cNvPr id="13" name="Retângulo 12"/>
          <p:cNvSpPr/>
          <p:nvPr/>
        </p:nvSpPr>
        <p:spPr>
          <a:xfrm>
            <a:off x="2071670" y="1500174"/>
            <a:ext cx="5786510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 centro da interpretação é Cristo!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13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643174" y="1071546"/>
            <a:ext cx="4786346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3. Ouvir a realidade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071538" y="1785926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Antes das Sagradas Escrituras, o povo de Deus “lia” a Palavra de Deus nos fatos da vida...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71572" y="3214686"/>
            <a:ext cx="7572428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Mais do que uma função catequética, a leitura e interpretação da Palavra de Deus sempre serviu para ajudar a comunidade a perceber a presença amorosa e libertadora de Deus...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928926" y="5357826"/>
            <a:ext cx="435771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Uma conversa de mãe... </a:t>
            </a:r>
          </a:p>
          <a:p>
            <a:pPr algn="ctr"/>
            <a:r>
              <a:rPr lang="pt-BR" sz="2800" dirty="0" smtClean="0"/>
              <a:t>(</a:t>
            </a:r>
            <a:r>
              <a:rPr lang="pt-BR" sz="2800" dirty="0" err="1" smtClean="0"/>
              <a:t>Evangelii</a:t>
            </a:r>
            <a:r>
              <a:rPr lang="pt-BR" sz="2800" dirty="0" smtClean="0"/>
              <a:t> </a:t>
            </a:r>
            <a:r>
              <a:rPr lang="pt-BR" sz="2800" dirty="0" err="1" smtClean="0"/>
              <a:t>Gaudium</a:t>
            </a:r>
            <a:r>
              <a:rPr lang="pt-BR" sz="2800" dirty="0" smtClean="0"/>
              <a:t>, 139)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571736" y="1571612"/>
            <a:ext cx="471490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Recordar a vida...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285852" y="2571744"/>
            <a:ext cx="7572428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Em pequenas comunidades, é possível acolher, no início da celebração, os problemas, as dificuldades, as dores e as alegrias da assembleia...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285852" y="4786322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Um pequeno momento para lembrar fatos da vida, acontecimentos significativos do dia ou da semana que passou... 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15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142976" y="1571612"/>
            <a:ext cx="8001024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Não é uma “leitura de intenções”, mas uma acolhida fraterna àquela família que veio celebrar o aniversário da Páscoa de um ente querido...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71472" y="3357562"/>
            <a:ext cx="8572528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Alegrar-se com os que comemoram seu aniversário ou outro acontecimento importante em suas vidas (formatura, nascimento de uma criança, conquista de um novo emprego...)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214414" y="5500702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É chorar com os que choram e se alegrar com os que se alegram...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8572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diálogo da Aliança, encontro entre parceiros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285852" y="1428736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 liturgia da Palavra é um diálogo entre parceiros da Aliança: Deus e seu povo;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142976" y="2857496"/>
            <a:ext cx="757242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Deus nos fala (leituras, evangelho, homilia...)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357290" y="3571876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Nós lhe respondemos (salmo, aleluia, profissão de fé e oração dos fieis</a:t>
            </a:r>
            <a:r>
              <a:rPr lang="pt-BR" sz="2800" dirty="0" smtClean="0"/>
              <a:t>...)</a:t>
            </a:r>
            <a:endParaRPr lang="pt-BR" sz="2800" dirty="0" smtClean="0"/>
          </a:p>
        </p:txBody>
      </p:sp>
      <p:sp>
        <p:nvSpPr>
          <p:cNvPr id="11" name="Retângulo 10"/>
          <p:cNvSpPr/>
          <p:nvPr/>
        </p:nvSpPr>
        <p:spPr>
          <a:xfrm>
            <a:off x="1357290" y="4786322"/>
            <a:ext cx="7572428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“Quando </a:t>
            </a:r>
            <a:r>
              <a:rPr lang="pt-BR" sz="2800" dirty="0" smtClean="0"/>
              <a:t>tomamos nas mãos, com fé, as Sagradas Escrituras e as lemos com a Igreja, a pessoa humana volta a passear com Deus no </a:t>
            </a:r>
            <a:r>
              <a:rPr lang="pt-BR" sz="2800" dirty="0" smtClean="0"/>
              <a:t>paraíso” (Sto. Ambrósio).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8572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Leituras bíblicas para cada tempo e ação litúrgica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214414" y="1142984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 escolha das passagens bíblicas, organizada em lecionários, acompanha o ano litúrgico:</a:t>
            </a:r>
            <a:endParaRPr lang="pt-BR" sz="2800" dirty="0" smtClean="0"/>
          </a:p>
        </p:txBody>
      </p:sp>
      <p:sp>
        <p:nvSpPr>
          <p:cNvPr id="12" name="Retângulo 11"/>
          <p:cNvSpPr/>
          <p:nvPr/>
        </p:nvSpPr>
        <p:spPr>
          <a:xfrm>
            <a:off x="1214414" y="2357430"/>
            <a:ext cx="757242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i="1" dirty="0" smtClean="0"/>
              <a:t>Advento – </a:t>
            </a:r>
            <a:r>
              <a:rPr lang="pt-BR" sz="2800" dirty="0" smtClean="0"/>
              <a:t>vinda do Senhor, espera e vigilância;</a:t>
            </a:r>
            <a:endParaRPr lang="pt-BR" sz="2800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1214414" y="3286124"/>
            <a:ext cx="757242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i="1" dirty="0" smtClean="0"/>
              <a:t>Natal – </a:t>
            </a:r>
            <a:r>
              <a:rPr lang="pt-BR" sz="2800" dirty="0" smtClean="0"/>
              <a:t>a manifestação do Verbo, o Emanuel;</a:t>
            </a:r>
            <a:endParaRPr lang="pt-BR" sz="2800" i="1" dirty="0" smtClean="0"/>
          </a:p>
        </p:txBody>
      </p:sp>
      <p:sp>
        <p:nvSpPr>
          <p:cNvPr id="14" name="Retângulo 13"/>
          <p:cNvSpPr/>
          <p:nvPr/>
        </p:nvSpPr>
        <p:spPr>
          <a:xfrm>
            <a:off x="2285984" y="4000504"/>
            <a:ext cx="507209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i="1" dirty="0" smtClean="0"/>
              <a:t>Quaresma – </a:t>
            </a:r>
            <a:r>
              <a:rPr lang="pt-BR" sz="2800" dirty="0" smtClean="0"/>
              <a:t>deserto e batismo;</a:t>
            </a:r>
            <a:endParaRPr lang="pt-BR" sz="2800" i="1" dirty="0" smtClean="0"/>
          </a:p>
        </p:txBody>
      </p:sp>
      <p:sp>
        <p:nvSpPr>
          <p:cNvPr id="11" name="Retângulo 10"/>
          <p:cNvSpPr/>
          <p:nvPr/>
        </p:nvSpPr>
        <p:spPr>
          <a:xfrm>
            <a:off x="1000100" y="4786322"/>
            <a:ext cx="7929586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i="1" dirty="0" smtClean="0"/>
              <a:t>Páscoa – </a:t>
            </a:r>
            <a:r>
              <a:rPr lang="pt-BR" sz="2800" dirty="0" smtClean="0"/>
              <a:t>o Ressuscitado presente na comunidade;</a:t>
            </a:r>
            <a:endParaRPr lang="pt-BR" sz="2800" i="1" dirty="0" smtClean="0"/>
          </a:p>
        </p:txBody>
      </p:sp>
      <p:sp>
        <p:nvSpPr>
          <p:cNvPr id="15" name="Retângulo 14"/>
          <p:cNvSpPr/>
          <p:nvPr/>
        </p:nvSpPr>
        <p:spPr>
          <a:xfrm>
            <a:off x="1285852" y="5715016"/>
            <a:ext cx="757242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i="1" dirty="0" smtClean="0"/>
              <a:t>Tempo Comum – </a:t>
            </a:r>
            <a:r>
              <a:rPr lang="pt-BR" sz="2800" dirty="0" smtClean="0"/>
              <a:t>caminhar com o Senhor...</a:t>
            </a:r>
            <a:endParaRPr lang="pt-BR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8572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Leituras bíblicas para cada tempo e ação litúrgica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214414" y="1142984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Acompanha também as festas do Senhor, de Maria e dos santos;</a:t>
            </a:r>
            <a:endParaRPr lang="pt-BR" sz="2800" dirty="0" smtClean="0"/>
          </a:p>
        </p:txBody>
      </p:sp>
      <p:sp>
        <p:nvSpPr>
          <p:cNvPr id="14" name="Retângulo 13"/>
          <p:cNvSpPr/>
          <p:nvPr/>
        </p:nvSpPr>
        <p:spPr>
          <a:xfrm>
            <a:off x="1500134" y="2428868"/>
            <a:ext cx="7643866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As celebrações rituais: Batismo, Confirmação, Matrimônio, Ordem, Profissão religiosa etc...</a:t>
            </a:r>
            <a:endParaRPr lang="pt-BR" sz="2800" dirty="0" smtClean="0"/>
          </a:p>
        </p:txBody>
      </p:sp>
      <p:sp>
        <p:nvSpPr>
          <p:cNvPr id="11" name="Retângulo 10"/>
          <p:cNvSpPr/>
          <p:nvPr/>
        </p:nvSpPr>
        <p:spPr>
          <a:xfrm>
            <a:off x="1000100" y="3714752"/>
            <a:ext cx="7929586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Exéquias, celebrações com os enfermos (unção, bênçãos, viático etc.)</a:t>
            </a:r>
            <a:endParaRPr lang="pt-BR" sz="2800" dirty="0" smtClean="0"/>
          </a:p>
        </p:txBody>
      </p:sp>
      <p:sp>
        <p:nvSpPr>
          <p:cNvPr id="15" name="Retângulo 14"/>
          <p:cNvSpPr/>
          <p:nvPr/>
        </p:nvSpPr>
        <p:spPr>
          <a:xfrm>
            <a:off x="1571572" y="4929198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Junto com a liturgia, a Palavra de Deus está presente e dá sentido a toda a nossa vida!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1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8572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Leituras bíblicas para cada tempo e ação litúrgica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143108" y="1285860"/>
            <a:ext cx="5643602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É uma lâmpada para nossos pés...</a:t>
            </a:r>
            <a:endParaRPr lang="pt-BR" sz="2800" dirty="0" smtClean="0"/>
          </a:p>
        </p:txBody>
      </p:sp>
      <p:pic>
        <p:nvPicPr>
          <p:cNvPr id="1026" name="Picture 2" descr="F:\LITURGIA\Palavra de Deus e liturgia\SC_8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285992"/>
            <a:ext cx="6980633" cy="4251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8572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PALAVRA DE DEUS NA LITURGIA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2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285852" y="1285860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Nas celebrações litúrgicas nunca faltam, nem podem faltar, a leitura e interpretação da Sagrada Escritura. Por quê?</a:t>
            </a:r>
          </a:p>
        </p:txBody>
      </p:sp>
      <p:pic>
        <p:nvPicPr>
          <p:cNvPr id="1026" name="Picture 2" descr="F:\LITURGIA\Palavra de Deus e liturgia\484557_419485548148172_1208361704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143248"/>
            <a:ext cx="6262916" cy="3505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0715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“mesa da Palavra” e “mesa da Eucaristia”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000496" y="1142984"/>
            <a:ext cx="2000264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Ex 24, 1-11</a:t>
            </a:r>
            <a:endParaRPr lang="pt-BR" sz="2800" dirty="0" smtClean="0"/>
          </a:p>
        </p:txBody>
      </p:sp>
      <p:sp>
        <p:nvSpPr>
          <p:cNvPr id="12" name="Retângulo 11"/>
          <p:cNvSpPr/>
          <p:nvPr/>
        </p:nvSpPr>
        <p:spPr>
          <a:xfrm>
            <a:off x="2000232" y="1785926"/>
            <a:ext cx="6215106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Dois elementos: Palavra e Sacramento</a:t>
            </a:r>
            <a:endParaRPr lang="pt-BR" sz="2800" dirty="0" smtClean="0"/>
          </a:p>
        </p:txBody>
      </p:sp>
      <p:sp>
        <p:nvSpPr>
          <p:cNvPr id="13" name="Retângulo 12"/>
          <p:cNvSpPr/>
          <p:nvPr/>
        </p:nvSpPr>
        <p:spPr>
          <a:xfrm>
            <a:off x="928662" y="2643182"/>
            <a:ext cx="7929618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“As duas partes de que se compõe de certa forma a Missa, isto é, a Liturgia da palavra e a Liturgia eucarística, estão tão intimamente unidas, que formam um só ato de culto” (SC 56)</a:t>
            </a:r>
            <a:endParaRPr lang="pt-BR" sz="2800" dirty="0" smtClean="0"/>
          </a:p>
        </p:txBody>
      </p:sp>
      <p:sp>
        <p:nvSpPr>
          <p:cNvPr id="15" name="Retângulo 14"/>
          <p:cNvSpPr/>
          <p:nvPr/>
        </p:nvSpPr>
        <p:spPr>
          <a:xfrm>
            <a:off x="1571604" y="5000636"/>
            <a:ext cx="7000924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“A Igreja sempre venerou as divinas Escrituras da mesma forma como o próprio Corpo do Senhor” (DV 21). 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214282" y="357166"/>
            <a:ext cx="8715436" cy="6124754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hangingPunct="0"/>
            <a:r>
              <a:rPr lang="pt-BR" sz="2800" i="1" dirty="0" smtClean="0"/>
              <a:t>“Eu </a:t>
            </a:r>
            <a:r>
              <a:rPr lang="pt-BR" sz="2800" i="1" dirty="0" smtClean="0"/>
              <a:t>penso que o Corpo de Cristo é o evangelho e que seus ensinamentos são as sagradas escrituras. Quando, pois, Jesus diz: ‘Quem não come minha carne e não bebe o meu sangue, não tem a vida,’, podemos certamente entender que ele está falando da eucaristia. Mas é certo igualmente que o Corpo de Cristo e seu sangue são a palavra das escrituras, seu divino ensinamento. Quando </a:t>
            </a:r>
            <a:r>
              <a:rPr lang="pt-BR" sz="2800" i="1" dirty="0" smtClean="0"/>
              <a:t>participamos </a:t>
            </a:r>
            <a:r>
              <a:rPr lang="pt-BR" sz="2800" i="1" dirty="0" smtClean="0"/>
              <a:t>da celebração da eucaristia, tomamos cuidado para que nenhuma migalha se perca. Quando ouvimos a palavra de Deus, quando a palavra de Deus é dada a nossos ouvidos e nós, então, ficamos pensando em outras coisas, que cuidado tomamos? Alimentamo-nos da carne de Cristo, não somente na eucaristia, mas também na leitura das escrituras.” </a:t>
            </a:r>
            <a:r>
              <a:rPr lang="pt-BR" sz="2800" dirty="0" smtClean="0"/>
              <a:t>(São </a:t>
            </a:r>
            <a:r>
              <a:rPr lang="pt-BR" sz="2800" dirty="0" smtClean="0"/>
              <a:t>Jerônimo).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214282" y="357166"/>
            <a:ext cx="8715436" cy="6124754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hangingPunct="0"/>
            <a:r>
              <a:rPr lang="pt-BR" sz="2800" i="1" dirty="0" smtClean="0"/>
              <a:t>“</a:t>
            </a:r>
            <a:r>
              <a:rPr lang="pt-BR" sz="2800" i="1" dirty="0" smtClean="0"/>
              <a:t>"Eu lhes pergunto, irmãos e irmãs, digam o que, na opinião de vocês, tem mais valor: a Palavra de Deus ou o Corpo do Cristo? Se quiserem dar a verdadeira resposta, certamente deverão dizer que a palavra de Deus não vale menos que o corpo do Cristo. E por isso, todo o cuidado que tomamos quando nos é dado o corpo do Cristo, para que nenhuma parte escape de nossas mãos e caia por terra, tomemos este mesmo cuidado, para que a palavra de Deus que nos é entregue, não morra em nosso coração enquanto ficamos pensando em outras coisas ou falando de outras coisas; pois aquela pessoa que escuta de maneira negligente a palavra de Deus, não será menos culpada que aquela que, por negligência, permitisse que caia por terra o corpo do Cristo." </a:t>
            </a:r>
            <a:r>
              <a:rPr lang="en-US" sz="2800" i="1" dirty="0" smtClean="0"/>
              <a:t>(</a:t>
            </a:r>
            <a:r>
              <a:rPr lang="en-US" sz="2800" dirty="0" err="1" smtClean="0"/>
              <a:t>Cesário</a:t>
            </a:r>
            <a:r>
              <a:rPr lang="en-US" sz="2800" dirty="0" smtClean="0"/>
              <a:t> de Arles)</a:t>
            </a:r>
            <a:endParaRPr lang="pt-BR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0715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“mesa da Palavra” e “mesa da Eucaristia”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0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214414" y="1500174"/>
            <a:ext cx="7572428" cy="397031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Espiritualmente </a:t>
            </a:r>
            <a:r>
              <a:rPr lang="pt-BR" sz="2800" dirty="0" smtClean="0"/>
              <a:t>alimentada nas duas mesas [ambão e altar], a Igreja, em uma, instrui-se mais, e na outra santifica-se mais plenamente; pois na Palavra de Deus se anuncia a aliança divina, e na Eucaristia se renova esta mesma aliança nova e eterna. Numa, recorda-se a história da salvação com palavras; na outra a mesma história se expressa por meio de sinais sacramentais da Liturgia</a:t>
            </a:r>
            <a:r>
              <a:rPr lang="pt-BR" sz="2800" dirty="0" smtClean="0"/>
              <a:t>.</a:t>
            </a:r>
            <a:endParaRPr lang="pt-B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857224" y="0"/>
            <a:ext cx="8286776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REFERÊNCIAS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5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tângulo 7"/>
          <p:cNvSpPr/>
          <p:nvPr/>
        </p:nvSpPr>
        <p:spPr>
          <a:xfrm>
            <a:off x="1214414" y="1500174"/>
            <a:ext cx="7715304" cy="48936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ANTOLOGIA LITÚRGICA. Fátima: Secretariado Nacional de Liturgia, 2003.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err="1" smtClean="0">
                <a:solidFill>
                  <a:schemeClr val="tx1"/>
                </a:solidFill>
                <a:sym typeface="Symbol"/>
              </a:rPr>
              <a:t>BUYST</a:t>
            </a:r>
            <a:r>
              <a:rPr lang="pt-BR" sz="2400" dirty="0" smtClean="0">
                <a:solidFill>
                  <a:schemeClr val="tx1"/>
                </a:solidFill>
                <a:sym typeface="Symbol"/>
              </a:rPr>
              <a:t>, Ione; SILVA, José Ariovaldo </a:t>
            </a:r>
            <a:r>
              <a:rPr lang="pt-BR" sz="2400" dirty="0" err="1" smtClean="0">
                <a:solidFill>
                  <a:schemeClr val="tx1"/>
                </a:solidFill>
                <a:sym typeface="Symbol"/>
              </a:rPr>
              <a:t>da.</a:t>
            </a:r>
            <a:r>
              <a:rPr lang="pt-BR" sz="24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pt-BR" sz="2400" i="1" dirty="0" smtClean="0">
                <a:solidFill>
                  <a:schemeClr val="tx1"/>
                </a:solidFill>
                <a:sym typeface="Symbol"/>
              </a:rPr>
              <a:t>O mistério celebrado: memória e compromisso I: teologia litúrgica. </a:t>
            </a:r>
            <a:r>
              <a:rPr lang="pt-BR" sz="2400" dirty="0" smtClean="0">
                <a:solidFill>
                  <a:schemeClr val="tx1"/>
                </a:solidFill>
                <a:sym typeface="Symbol"/>
              </a:rPr>
              <a:t>São Paulo: Paulinas; Valência: </a:t>
            </a:r>
            <a:r>
              <a:rPr lang="pt-BR" sz="2400" dirty="0" err="1" smtClean="0">
                <a:solidFill>
                  <a:schemeClr val="tx1"/>
                </a:solidFill>
                <a:sym typeface="Symbol"/>
              </a:rPr>
              <a:t>Siquem</a:t>
            </a:r>
            <a:r>
              <a:rPr lang="pt-BR" sz="2400" dirty="0" smtClean="0">
                <a:solidFill>
                  <a:schemeClr val="tx1"/>
                </a:solidFill>
                <a:sym typeface="Symbol"/>
              </a:rPr>
              <a:t>, 2003.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COMPÊNDIO DO VATICANO II. Constituições, decretos, declarações. 29.ed. Petrópolis: Vozes, 2000</a:t>
            </a:r>
            <a:r>
              <a:rPr lang="pt-BR" sz="2400" dirty="0" smtClean="0"/>
              <a:t>.</a:t>
            </a:r>
            <a:endParaRPr lang="pt-BR" sz="2400" dirty="0" smtClean="0">
              <a:solidFill>
                <a:schemeClr val="tx1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FRANCISCO. </a:t>
            </a:r>
            <a:r>
              <a:rPr lang="pt-BR" sz="2400" i="1" dirty="0" err="1" smtClean="0"/>
              <a:t>Evangelii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Gaudium</a:t>
            </a:r>
            <a:r>
              <a:rPr lang="pt-BR" sz="2400" i="1" dirty="0" smtClean="0"/>
              <a:t>.</a:t>
            </a:r>
            <a:r>
              <a:rPr lang="pt-BR" sz="2400" dirty="0" smtClean="0"/>
              <a:t> São Paulo: Paulinas, 2014.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sym typeface="Symbo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8572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PALAVRA DE DEUS NA LITURGIA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5341-A417-412C-906E-717B8FE6C47C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285852" y="1285860"/>
            <a:ext cx="7572428" cy="483209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“É muito grande a importância da Sagrada Escritura na celebração litúrgica. Dela se extraem os textos para a leitura e explicação na homilia e os salmos para cantar; do seu espírito e da sua inspiração nasceram orações, preces e hinos litúrgicos; dela tiram o seu significado os sinais e ações. Portanto, para promover a reforma, o progresso e a adaptação da Sagrada Liturgia, é necessário desenvolver aquele </a:t>
            </a:r>
            <a:r>
              <a:rPr lang="pt-BR" sz="2800" b="1" dirty="0" smtClean="0"/>
              <a:t>suave e vivo</a:t>
            </a:r>
            <a:r>
              <a:rPr lang="pt-BR" sz="2800" dirty="0" smtClean="0"/>
              <a:t> amor pela Sagrada Escritura” (SC 24).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nas liturgias das primeiras comunidades cristãs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4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214414" y="1500174"/>
            <a:ext cx="7572428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Os Atos dos Apóstolos relatam que, depois da morte e ressurreição de Cristo, seus discípulos continuaram frequentando o templo e a sinagoga, mas também se reuniam nas casas.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285852" y="3714752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No templo e na sinagoga, ouviam, interpretavam, meditavam e cantavam os livros do AT...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572132" y="5429264"/>
            <a:ext cx="2357454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 nas casas?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nas liturgias das primeiras comunidades cristãs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5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214414" y="1643050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1. Contavam o que Jesus havia dito e feito, tentando entender sua morte-ressurreição e viver de acordo com as propostas do Reino;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357290" y="3429000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2. Tentavam entender o que acontecia na vida deles, à luz da Páscoa de Jesus;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214414" y="4643446"/>
            <a:ext cx="7572428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3. Reinterpretavam todas as Sagradas Escrituras a partir de Jesus: o Messias esperado, o Servo Sofredor, a Revelação de Deus...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nas liturgias das primeiras comunidades cristãs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6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000100" y="1428736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Pedro, Paulo e João, estando em viagem, enviavam cartas às suas comunidades, para serem lidas na assembleia litúrgica.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357290" y="3000372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Mais tarde, quatro evangelistas anotam as tradições orais sobre a vida de Jesus....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285852" y="4286256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Lucas organiza um relato dos acontecimentos da missão, principalmente de Pedro e Paulo nas novas comunidades...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571572" y="5903893"/>
            <a:ext cx="7572428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Aos poucos, surgem os Evangelhos, os Atos dos Apóstolos, as Cartas e o Apocalipse.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7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143108" y="1500174"/>
            <a:ext cx="5429288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Estrutura da liturgia da Palavra: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071538" y="2428868"/>
            <a:ext cx="4857784" cy="397031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pt-BR" sz="2800" dirty="0" smtClean="0"/>
              <a:t>A comunidade está reunida;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1ª leitura;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Salmo </a:t>
            </a:r>
            <a:r>
              <a:rPr lang="pt-BR" sz="2800" dirty="0" err="1" smtClean="0"/>
              <a:t>responsorial</a:t>
            </a:r>
            <a:r>
              <a:rPr lang="pt-BR" sz="2800" dirty="0" smtClean="0"/>
              <a:t>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2ª leitura;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Aleluia e procissão;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Evangelho;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Homilia;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Profissão de fé;</a:t>
            </a:r>
          </a:p>
          <a:p>
            <a:pPr algn="just">
              <a:buFontTx/>
              <a:buChar char="-"/>
            </a:pPr>
            <a:r>
              <a:rPr lang="pt-BR" sz="2800" dirty="0" smtClean="0"/>
              <a:t>Oração dos fieis.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286512" y="2428868"/>
            <a:ext cx="2000264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1- Reunião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072198" y="3071810"/>
            <a:ext cx="2786114" cy="181588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t-BR" sz="2800" dirty="0" smtClean="0"/>
          </a:p>
          <a:p>
            <a:pPr algn="ctr"/>
            <a:r>
              <a:rPr lang="pt-BR" sz="2800" dirty="0" smtClean="0"/>
              <a:t>2- Proclamação da Palavra</a:t>
            </a:r>
          </a:p>
          <a:p>
            <a:pPr algn="ctr"/>
            <a:endParaRPr lang="pt-BR" sz="2800" dirty="0" smtClean="0"/>
          </a:p>
        </p:txBody>
      </p:sp>
      <p:sp>
        <p:nvSpPr>
          <p:cNvPr id="14" name="Retângulo 13"/>
          <p:cNvSpPr/>
          <p:nvPr/>
        </p:nvSpPr>
        <p:spPr>
          <a:xfrm>
            <a:off x="6072198" y="5143512"/>
            <a:ext cx="2786114" cy="954107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3- Ouvir a realidade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8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643174" y="1071546"/>
            <a:ext cx="4786346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1. A comunidade reunida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071538" y="1785926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Não é uma aglomeração qualquer, mas uma assembleia de batizados ou catecúmenos (já iniciadas ou em processo de iniciação);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71572" y="3500438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Assembleia reunida ao redor do Ressuscitado: “Bendito seja Deus, que nos reuniu no amor de Cristo”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214414" y="5214950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Há um grupo de pessoas a serviço da Palavra: presidente, leitores, salmista, diácono, cantores, </a:t>
            </a:r>
            <a:r>
              <a:rPr lang="pt-BR" sz="2800" dirty="0" err="1" smtClean="0"/>
              <a:t>precista</a:t>
            </a:r>
            <a:r>
              <a:rPr lang="pt-BR" sz="2800" dirty="0" smtClean="0"/>
              <a:t>...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959396" y="0"/>
            <a:ext cx="8184604" cy="12144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Sagradas Escrituras em nossa Liturgia da Palavra</a:t>
            </a:r>
            <a:endParaRPr lang="pt-B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o 4"/>
          <p:cNvGrpSpPr/>
          <p:nvPr/>
        </p:nvGrpSpPr>
        <p:grpSpPr>
          <a:xfrm>
            <a:off x="0" y="4888"/>
            <a:ext cx="974448" cy="6952504"/>
            <a:chOff x="8075691" y="1596788"/>
            <a:chExt cx="974448" cy="1894418"/>
          </a:xfrm>
        </p:grpSpPr>
        <p:pic>
          <p:nvPicPr>
            <p:cNvPr id="6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8983" t="6605"/>
            <a:stretch/>
          </p:blipFill>
          <p:spPr bwMode="auto">
            <a:xfrm>
              <a:off x="8075691" y="1596788"/>
              <a:ext cx="974448" cy="187852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F:\Pentecostes4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512" t="67931" r="48488" b="-2814"/>
            <a:stretch/>
          </p:blipFill>
          <p:spPr bwMode="auto">
            <a:xfrm>
              <a:off x="8075691" y="3090237"/>
              <a:ext cx="959396" cy="40096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87F5341-A417-412C-906E-717B8FE6C47C}" type="slidenum">
              <a:rPr lang="pt-BR" smtClean="0"/>
              <a:pPr algn="just"/>
              <a:t>9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643174" y="1071546"/>
            <a:ext cx="4786346" cy="52322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2. Proclamação da Palavra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071538" y="1785926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Antes de tudo, é preciso que a Palavra seja proclamada, adquira um corpo, uma voz, um rosto, um sentimento...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71572" y="3500438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Essa proclamação depende ainda de uma interpretação: é preciso entrar no texto e procurar compreendê-lo;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214414" y="5214950"/>
            <a:ext cx="7572428" cy="138499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dirty="0" smtClean="0"/>
              <a:t>Procuramos no texto bíblico, que vem do passado, uma luz para guiar nossa vida presente e nos conduzir ao futuro;</a:t>
            </a:r>
          </a:p>
        </p:txBody>
      </p:sp>
    </p:spTree>
    <p:extLst>
      <p:ext uri="{BB962C8B-B14F-4D97-AF65-F5344CB8AC3E}">
        <p14:creationId xmlns="" xmlns:p14="http://schemas.microsoft.com/office/powerpoint/2010/main" val="8907987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2399</TotalTime>
  <Words>1823</Words>
  <Application>Microsoft Office PowerPoint</Application>
  <PresentationFormat>Apresentação na tela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Capa Dura</vt:lpstr>
      <vt:lpstr>A PALAVRA DE DEUS</vt:lpstr>
      <vt:lpstr>A PALAVRA DE DEUS NA LITURGIA</vt:lpstr>
      <vt:lpstr>A PALAVRA DE DEUS NA LITURGIA</vt:lpstr>
      <vt:lpstr>As Sagradas Escrituras nas liturgias das primeiras comunidades cristãs</vt:lpstr>
      <vt:lpstr>As Sagradas Escrituras nas liturgias das primeiras comunidades cristãs</vt:lpstr>
      <vt:lpstr>As Sagradas Escrituras nas liturgias das primeiras comunidades cristãs</vt:lpstr>
      <vt:lpstr>As Sagradas Escrituras em nossa Liturgia da Palavra</vt:lpstr>
      <vt:lpstr>As Sagradas Escrituras em nossa Liturgia da Palavra</vt:lpstr>
      <vt:lpstr>As Sagradas Escrituras em nossa Liturgia da Palavra</vt:lpstr>
      <vt:lpstr>As Sagradas Escrituras em nossa Liturgia da Palavra</vt:lpstr>
      <vt:lpstr>As Sagradas Escrituras em nossa Liturgia da Palavra</vt:lpstr>
      <vt:lpstr>As Sagradas Escrituras em nossa Liturgia da Palavra</vt:lpstr>
      <vt:lpstr>As Sagradas Escrituras em nossa Liturgia da Palavra</vt:lpstr>
      <vt:lpstr>As Sagradas Escrituras em nossa Liturgia da Palavra</vt:lpstr>
      <vt:lpstr>As Sagradas Escrituras em nossa Liturgia da Palavra</vt:lpstr>
      <vt:lpstr>O diálogo da Aliança, encontro entre parceiros</vt:lpstr>
      <vt:lpstr>Leituras bíblicas para cada tempo e ação litúrgica</vt:lpstr>
      <vt:lpstr>Leituras bíblicas para cada tempo e ação litúrgica</vt:lpstr>
      <vt:lpstr>Leituras bíblicas para cada tempo e ação litúrgica</vt:lpstr>
      <vt:lpstr>Relação entre “mesa da Palavra” e “mesa da Eucaristia”</vt:lpstr>
      <vt:lpstr>Slide 21</vt:lpstr>
      <vt:lpstr>Slide 22</vt:lpstr>
      <vt:lpstr>Relação entre “mesa da Palavra” e “mesa da Eucaristia”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</dc:creator>
  <cp:lastModifiedBy>Donizeti</cp:lastModifiedBy>
  <cp:revision>213</cp:revision>
  <cp:lastPrinted>2013-07-08T19:44:23Z</cp:lastPrinted>
  <dcterms:created xsi:type="dcterms:W3CDTF">2013-07-08T02:01:58Z</dcterms:created>
  <dcterms:modified xsi:type="dcterms:W3CDTF">2014-09-01T03:58:07Z</dcterms:modified>
</cp:coreProperties>
</file>